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ga-I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ga-I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ga-I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CF9707C-D4A4-1F4A-A073-BEC500D7501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AFE5151-1F84-4B46-836A-86CF1B399F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 </a:t>
            </a:r>
            <a:br>
              <a:rPr lang="en-IE" dirty="0"/>
            </a:br>
            <a:r>
              <a:rPr lang="en-IE" dirty="0"/>
              <a:t/>
            </a:r>
            <a:br>
              <a:rPr lang="en-IE" dirty="0"/>
            </a:br>
            <a:r>
              <a:rPr lang="en-IE" sz="3200" b="1" i="1" dirty="0"/>
              <a:t>“Low Velocity Impact Collisions and Personal Injuries Actions”</a:t>
            </a:r>
            <a:r>
              <a:rPr lang="en-IE" sz="3200" i="1" dirty="0"/>
              <a:t>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Paul Burns S.C.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84717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dirty="0"/>
              <a:t>Defendants are more likely to succeed in defending low velocity impact personal injury claims where a multi faceted approach is adopted e.g. the engineering  evidence has been considered by the medical witness in addition to other relevant factors</a:t>
            </a:r>
            <a:r>
              <a:rPr lang="en-IE"/>
              <a:t>.  </a:t>
            </a:r>
            <a:endParaRPr lang="en-IE" dirty="0"/>
          </a:p>
          <a:p>
            <a:pPr lvl="0"/>
            <a:r>
              <a:rPr lang="en-IE" dirty="0"/>
              <a:t>Credibility of Plaintiff is crucial and engineering and/or medical evidence important in assessing credibility as regards whether the Plaintiff is faking, exaggerating or misattributing symptoms. 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0785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Low Velocity Impact Collisions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E" dirty="0" smtClean="0"/>
              <a:t>No </a:t>
            </a:r>
            <a:r>
              <a:rPr lang="en-IE" dirty="0"/>
              <a:t>Legal Definition </a:t>
            </a:r>
          </a:p>
          <a:p>
            <a:pPr lvl="0"/>
            <a:r>
              <a:rPr lang="en-IE" dirty="0"/>
              <a:t>No Separate Legal Concept </a:t>
            </a:r>
          </a:p>
          <a:p>
            <a:pPr lvl="0"/>
            <a:r>
              <a:rPr lang="en-IE" dirty="0"/>
              <a:t>No Separate Legal Principles Applicable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16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Typical Case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E" dirty="0"/>
              <a:t>Low Velocity Impact Collision  </a:t>
            </a:r>
          </a:p>
          <a:p>
            <a:pPr lvl="0"/>
            <a:r>
              <a:rPr lang="en-IE" dirty="0"/>
              <a:t>Defendant accepting negligent driving</a:t>
            </a:r>
          </a:p>
          <a:p>
            <a:pPr lvl="0"/>
            <a:r>
              <a:rPr lang="en-IE" dirty="0"/>
              <a:t>Defendant denying injuries or extent of injuries claimed by Plaintiff</a:t>
            </a:r>
          </a:p>
          <a:p>
            <a:pPr lvl="0"/>
            <a:r>
              <a:rPr lang="en-IE" dirty="0"/>
              <a:t>Plaintiff’s medical witnesses supportive of Plaintiff’s contentions re: Injuries </a:t>
            </a:r>
          </a:p>
          <a:p>
            <a:pPr lvl="0"/>
            <a:r>
              <a:rPr lang="en-IE" dirty="0"/>
              <a:t>Defendant engineering evidence and/or medical evidence contradict Plaintiff’s contention re: Injuries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521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Weight of Engineering Evidence</a:t>
            </a:r>
            <a:r>
              <a:rPr lang="en-IE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dirty="0"/>
              <a:t>Not necessarily </a:t>
            </a:r>
            <a:r>
              <a:rPr lang="en-IE" dirty="0" smtClean="0"/>
              <a:t>conclusive</a:t>
            </a:r>
            <a:endParaRPr lang="en-IE" dirty="0"/>
          </a:p>
          <a:p>
            <a:pPr lvl="0"/>
            <a:r>
              <a:rPr lang="en-IE" dirty="0"/>
              <a:t>Must be weighed alongside other evidence in the </a:t>
            </a:r>
            <a:r>
              <a:rPr lang="en-IE" dirty="0" smtClean="0"/>
              <a:t>case</a:t>
            </a:r>
            <a:endParaRPr lang="en-IE" dirty="0"/>
          </a:p>
          <a:p>
            <a:pPr lvl="0"/>
            <a:r>
              <a:rPr lang="en-IE" dirty="0"/>
              <a:t>Armstrong v York [2005] EWCA </a:t>
            </a:r>
            <a:r>
              <a:rPr lang="en-IE" dirty="0" smtClean="0"/>
              <a:t>277</a:t>
            </a:r>
            <a:endParaRPr lang="en-IE" dirty="0"/>
          </a:p>
          <a:p>
            <a:pPr lvl="0"/>
            <a:r>
              <a:rPr lang="en-IE" i="1" dirty="0"/>
              <a:t>“We do not have trial by expert in this country; We have trial by Judge”</a:t>
            </a:r>
            <a:endParaRPr lang="en-I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38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Factors which may enhance weight of engineering evidence</a:t>
            </a:r>
            <a:r>
              <a:rPr lang="en-IE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dirty="0"/>
              <a:t>Photos taken at the </a:t>
            </a:r>
            <a:r>
              <a:rPr lang="en-IE" dirty="0" smtClean="0"/>
              <a:t>scene</a:t>
            </a:r>
            <a:endParaRPr lang="en-IE" dirty="0"/>
          </a:p>
          <a:p>
            <a:pPr lvl="0"/>
            <a:r>
              <a:rPr lang="en-IE" dirty="0"/>
              <a:t>Photos taken shortly afterwards </a:t>
            </a:r>
          </a:p>
          <a:p>
            <a:pPr lvl="0"/>
            <a:r>
              <a:rPr lang="en-IE" dirty="0"/>
              <a:t>Early inspection by motor damage assessor </a:t>
            </a:r>
          </a:p>
          <a:p>
            <a:pPr lvl="0"/>
            <a:r>
              <a:rPr lang="en-IE" dirty="0"/>
              <a:t>Early inspection by </a:t>
            </a:r>
            <a:r>
              <a:rPr lang="en-IE" dirty="0" smtClean="0"/>
              <a:t>engineer</a:t>
            </a:r>
            <a:endParaRPr lang="en-IE" dirty="0"/>
          </a:p>
          <a:p>
            <a:pPr lvl="0"/>
            <a:r>
              <a:rPr lang="en-IE" dirty="0"/>
              <a:t>Eyewitness evidence, e.g. Defendant driver, emergency services personnel, bystanders </a:t>
            </a:r>
          </a:p>
          <a:p>
            <a:pPr lvl="0"/>
            <a:r>
              <a:rPr lang="en-IE" dirty="0"/>
              <a:t>Medical Evidence </a:t>
            </a:r>
          </a:p>
        </p:txBody>
      </p:sp>
    </p:spTree>
    <p:extLst>
      <p:ext uri="{BB962C8B-B14F-4D97-AF65-F5344CB8AC3E}">
        <p14:creationId xmlns:p14="http://schemas.microsoft.com/office/powerpoint/2010/main" val="80202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Weight of Medical Evidence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E" dirty="0"/>
              <a:t>Must be weighed alongside other evidence </a:t>
            </a:r>
          </a:p>
          <a:p>
            <a:pPr lvl="0"/>
            <a:r>
              <a:rPr lang="en-IE" dirty="0"/>
              <a:t>Likely to be contested </a:t>
            </a:r>
          </a:p>
          <a:p>
            <a:pPr lvl="0"/>
            <a:r>
              <a:rPr lang="en-IE" dirty="0"/>
              <a:t>Interaction with engineering evidence </a:t>
            </a:r>
          </a:p>
        </p:txBody>
      </p:sp>
    </p:spTree>
    <p:extLst>
      <p:ext uri="{BB962C8B-B14F-4D97-AF65-F5344CB8AC3E}">
        <p14:creationId xmlns:p14="http://schemas.microsoft.com/office/powerpoint/2010/main" val="83853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Factors which may enhance weight of medical evidence</a:t>
            </a:r>
            <a:r>
              <a:rPr lang="en-IE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E" dirty="0"/>
              <a:t>Information re: Impact </a:t>
            </a:r>
          </a:p>
          <a:p>
            <a:pPr lvl="0"/>
            <a:r>
              <a:rPr lang="en-IE" dirty="0"/>
              <a:t>Early medical examination </a:t>
            </a:r>
          </a:p>
          <a:p>
            <a:pPr lvl="0"/>
            <a:r>
              <a:rPr lang="en-IE" dirty="0"/>
              <a:t>Medical records pre and post-accident </a:t>
            </a:r>
          </a:p>
          <a:p>
            <a:pPr lvl="0"/>
            <a:r>
              <a:rPr lang="en-IE" dirty="0"/>
              <a:t>Other relevant background/history of Plaintiff </a:t>
            </a:r>
          </a:p>
        </p:txBody>
      </p:sp>
    </p:spTree>
    <p:extLst>
      <p:ext uri="{BB962C8B-B14F-4D97-AF65-F5344CB8AC3E}">
        <p14:creationId xmlns:p14="http://schemas.microsoft.com/office/powerpoint/2010/main" val="4012277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Credibility of Plaintiff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dirty="0"/>
              <a:t>Crucial </a:t>
            </a:r>
            <a:r>
              <a:rPr lang="en-IE" dirty="0" smtClean="0"/>
              <a:t>factor</a:t>
            </a:r>
            <a:endParaRPr lang="en-IE" dirty="0"/>
          </a:p>
          <a:p>
            <a:pPr lvl="0"/>
            <a:r>
              <a:rPr lang="en-IE" dirty="0"/>
              <a:t>Detailed Notice for Particulars </a:t>
            </a:r>
          </a:p>
          <a:p>
            <a:pPr lvl="0"/>
            <a:r>
              <a:rPr lang="en-IE" dirty="0"/>
              <a:t>Medical Records pre and post-accident </a:t>
            </a:r>
          </a:p>
          <a:p>
            <a:pPr lvl="0"/>
            <a:r>
              <a:rPr lang="en-IE" dirty="0"/>
              <a:t>Claims history </a:t>
            </a:r>
          </a:p>
          <a:p>
            <a:pPr lvl="0"/>
            <a:r>
              <a:rPr lang="en-IE" dirty="0"/>
              <a:t>Surveillance 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4764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Conclusion</a:t>
            </a:r>
            <a:r>
              <a:rPr lang="en-IE" dirty="0"/>
              <a:t> </a:t>
            </a:r>
            <a:r>
              <a:rPr lang="en-IE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IE" dirty="0"/>
              <a:t>No special law applicable to low velocity impact collisions. </a:t>
            </a:r>
          </a:p>
          <a:p>
            <a:pPr lvl="0"/>
            <a:r>
              <a:rPr lang="en-IE" dirty="0"/>
              <a:t>Court not obliged to follow expert evidence if there is other credible conflicting evidence. </a:t>
            </a:r>
          </a:p>
          <a:p>
            <a:pPr lvl="0"/>
            <a:r>
              <a:rPr lang="en-IE" dirty="0"/>
              <a:t>Expert engineering evidence is of significant importance. </a:t>
            </a:r>
          </a:p>
          <a:p>
            <a:r>
              <a:rPr lang="en-IE" dirty="0"/>
              <a:t>Expert medical evidence also of significant importance - more information medical expert has re circumstances of the accident and the Plaintiff’s medical history the greater will be the medical expert’s ability to give a reliable opinion in the matter.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942411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26</TotalTime>
  <Words>350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Revolution</vt:lpstr>
      <vt:lpstr>   “Low Velocity Impact Collisions and Personal Injuries Actions” </vt:lpstr>
      <vt:lpstr>Low Velocity Impact Collisions </vt:lpstr>
      <vt:lpstr>Typical Case </vt:lpstr>
      <vt:lpstr>Weight of Engineering Evidence </vt:lpstr>
      <vt:lpstr>Factors which may enhance weight of engineering evidence </vt:lpstr>
      <vt:lpstr>Weight of Medical Evidence </vt:lpstr>
      <vt:lpstr>Factors which may enhance weight of medical evidence </vt:lpstr>
      <vt:lpstr>Credibility of Plaintiff  </vt:lpstr>
      <vt:lpstr>Conclusion 1</vt:lpstr>
      <vt:lpstr>Conclusion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“Low Velocity Impact Collisions and Personal Injuries Actions”</dc:title>
  <dc:creator>Cathy Moore</dc:creator>
  <cp:lastModifiedBy>Margaret</cp:lastModifiedBy>
  <cp:revision>2</cp:revision>
  <dcterms:created xsi:type="dcterms:W3CDTF">2015-04-13T21:33:27Z</dcterms:created>
  <dcterms:modified xsi:type="dcterms:W3CDTF">2015-04-14T07:36:57Z</dcterms:modified>
</cp:coreProperties>
</file>